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2"/>
  </p:notesMasterIdLst>
  <p:sldIdLst>
    <p:sldId id="256" r:id="rId4"/>
    <p:sldId id="259" r:id="rId5"/>
    <p:sldId id="277" r:id="rId6"/>
    <p:sldId id="278" r:id="rId7"/>
    <p:sldId id="287" r:id="rId8"/>
    <p:sldId id="289" r:id="rId9"/>
    <p:sldId id="288" r:id="rId10"/>
    <p:sldId id="285" r:id="rId1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4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20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CH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Calibri"/>
              </a:rPr>
              <a:t>Click to edit the notes format</a:t>
            </a:r>
          </a:p>
        </p:txBody>
      </p:sp>
      <p:sp>
        <p:nvSpPr>
          <p:cNvPr id="1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Calibri"/>
              </a:rPr>
              <a:t>&lt;header&gt;</a:t>
            </a:r>
          </a:p>
        </p:txBody>
      </p:sp>
      <p:sp>
        <p:nvSpPr>
          <p:cNvPr id="172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US" sz="1400" b="0" strike="noStrike" spc="-1">
                <a:latin typeface="Calibri"/>
              </a:defRPr>
            </a:lvl1pPr>
          </a:lstStyle>
          <a:p>
            <a:pPr algn="r"/>
            <a:r>
              <a:rPr lang="en-US" sz="1400" b="0" strike="noStrike" spc="-1">
                <a:latin typeface="Calibri"/>
              </a:rPr>
              <a:t>&lt;date/time&gt;</a:t>
            </a:r>
          </a:p>
        </p:txBody>
      </p:sp>
      <p:sp>
        <p:nvSpPr>
          <p:cNvPr id="173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Calibri"/>
              </a:defRPr>
            </a:lvl1pPr>
          </a:lstStyle>
          <a:p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174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lang="en-US" sz="1400" b="0" strike="noStrike" spc="-1">
                <a:latin typeface="Calibri"/>
              </a:defRPr>
            </a:lvl1pPr>
          </a:lstStyle>
          <a:p>
            <a:pPr algn="r"/>
            <a:fld id="{BA39AFB8-FFDF-4D54-A7EB-B4A88A58DCE9}" type="slidenum">
              <a:rPr lang="en-US" sz="1400" b="0" strike="noStrike" spc="-1">
                <a:latin typeface="Calibri"/>
              </a:rPr>
              <a:t>‹#›</a:t>
            </a:fld>
            <a:endParaRPr lang="en-US" sz="14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Hello &amp; thank you for joining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Present a framework to estimate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-&gt; use single cell lineage tracing &amp; rna seq data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Wingdings"/>
              </a:rPr>
              <a:t></a:t>
            </a:r>
            <a:r>
              <a:rPr lang="en-CH" sz="2000" b="0" strike="noStrike" spc="-1">
                <a:latin typeface="Calibri"/>
              </a:rPr>
              <a:t> to infer</a:t>
            </a:r>
            <a:endParaRPr lang="en-US" sz="2000" b="0" strike="noStrike" spc="-1">
              <a:latin typeface="Calibri"/>
            </a:endParaRPr>
          </a:p>
        </p:txBody>
      </p:sp>
      <p:sp>
        <p:nvSpPr>
          <p:cNvPr id="3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B60BE0D-CBA6-449D-A09D-B458F95B7F5A}" type="slidenum">
              <a:rPr lang="en-CH" sz="1200" b="0" strike="noStrike" spc="-1">
                <a:latin typeface="Calibri"/>
              </a:rPr>
              <a:t>1</a:t>
            </a:fld>
            <a:endParaRPr lang="en-US" sz="1200" b="0" strike="noStrike" spc="-1"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0835C2-692C-42F5-A620-AD4410B82CC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24CE712-98A5-49CF-9BDE-E93A25F0481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C305CEE-C8A9-4BA2-BBE8-9220450514F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04A9B8D-3FDC-4078-BB73-082680285AA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8C04F7-3235-4E9A-9410-C48F77F53A4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6C7A038-3490-4B62-83A0-D1CC3D32CB6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4179188-28CF-4704-B873-C8294265B20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12EA54-E97C-4EC5-9A2F-B67FCE95D30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AC6ADFB-5E70-4879-9970-F90108044F1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717C003-AAF1-406C-ADCB-E250BD4D170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EFF6C99-A491-4EFE-A821-49552AF1A9A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45851F7-D450-4D5B-A6C8-7646FF344DE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9510DB-F918-4748-B46E-93304061D2C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E43EC3F-FA50-49BF-8A8B-4C106875F71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C93C1CA-AD53-4109-B68C-988880FA0DF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3CC1663-598D-4DA6-98C8-D655043C2A2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47FF3F3-4F0B-42BF-B8BC-1AD5E8FE01E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5E5E715-77EF-4C58-A840-94F90D4953D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B5CC25-8CE6-4150-8BCC-51B76F3351B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0FB5D70-A54D-4BC9-8459-5840824D1D5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D5CEEB2-437B-4FB9-9F6D-3E7953FF2DF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C690827-7DC0-42B9-A97E-56C9F4B6B62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D71C30-4EF4-44A3-A5A8-EF3DD529619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6FDBFA4-AF57-4954-91EC-1C32290A7A0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body"/>
          </p:nvPr>
        </p:nvSpPr>
        <p:spPr>
          <a:xfrm>
            <a:off x="731880" y="1015920"/>
            <a:ext cx="10728000" cy="5255640"/>
          </a:xfrm>
          <a:prstGeom prst="rect">
            <a:avLst/>
          </a:prstGeom>
        </p:spPr>
        <p:txBody>
          <a:bodyPr lIns="5580000" tIns="0" rIns="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0" y="2233440"/>
            <a:ext cx="5903640" cy="2771640"/>
          </a:xfrm>
          <a:prstGeom prst="rect">
            <a:avLst/>
          </a:prstGeom>
        </p:spPr>
        <p:txBody>
          <a:bodyPr lIns="1080000" tIns="252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600" b="0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CH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Grafik 9"/>
          <p:cNvPicPr/>
          <p:nvPr/>
        </p:nvPicPr>
        <p:blipFill>
          <a:blip r:embed="rId14"/>
          <a:stretch/>
        </p:blipFill>
        <p:spPr>
          <a:xfrm>
            <a:off x="731880" y="360360"/>
            <a:ext cx="1765080" cy="287640"/>
          </a:xfrm>
          <a:prstGeom prst="rect">
            <a:avLst/>
          </a:prstGeom>
          <a:ln>
            <a:noFill/>
          </a:ln>
        </p:spPr>
      </p:pic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10200240" y="6489000"/>
            <a:ext cx="1259640" cy="1796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7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en-CH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078560" y="3860640"/>
            <a:ext cx="4679640" cy="10076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800" b="0" strike="noStrike" spc="-1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9696600" y="316800"/>
            <a:ext cx="1799640" cy="3596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de-DE" sz="1150" b="0" strike="noStrike" spc="-1">
                <a:solidFill>
                  <a:srgbClr val="000000"/>
                </a:solidFill>
                <a:latin typeface="Calibri"/>
              </a:rPr>
              <a:t>Organisational unit verbal</a:t>
            </a:r>
            <a:br/>
            <a:r>
              <a:rPr lang="de-DE" sz="1150" b="0" strike="noStrike" spc="-1">
                <a:solidFill>
                  <a:srgbClr val="000000"/>
                </a:solidFill>
                <a:latin typeface="Calibri"/>
              </a:rPr>
              <a:t>can be put on 2 lines</a:t>
            </a:r>
            <a:endParaRPr lang="en-CH" sz="11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47" name="PlaceHolder 6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8D651499-CFCA-4662-9130-B1372D05DECC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88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AC70EC6B-0CEC-4974-A4B8-A3A8A3A00692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078920" y="3850200"/>
            <a:ext cx="4679640" cy="772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1" strike="noStrike" spc="-1">
                <a:solidFill>
                  <a:srgbClr val="FFFFFF"/>
                </a:solidFill>
                <a:latin typeface="Calibri"/>
              </a:rPr>
              <a:t>Sophie Seidel</a:t>
            </a:r>
            <a:endParaRPr lang="en-CH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>
                <a:solidFill>
                  <a:srgbClr val="FFFFFF"/>
                </a:solidFill>
                <a:latin typeface="Calibri"/>
              </a:rPr>
              <a:t>30 June 2021, ISMB/ECCB</a:t>
            </a:r>
            <a:endParaRPr lang="en-CH" sz="2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Bildplatzhalter 18" descr="Ein Bild, das Gebäude, Stadt, Schloss, Turm enthält.&#10;&#10;Automatisch generierte Beschreibung"/>
          <p:cNvPicPr/>
          <p:nvPr/>
        </p:nvPicPr>
        <p:blipFill>
          <a:blip r:embed="rId3"/>
          <a:srcRect t="460" b="460"/>
          <a:stretch/>
        </p:blipFill>
        <p:spPr>
          <a:xfrm>
            <a:off x="731880" y="1015920"/>
            <a:ext cx="10728000" cy="5255640"/>
          </a:xfrm>
          <a:prstGeom prst="rect">
            <a:avLst/>
          </a:prstGeom>
          <a:ln>
            <a:noFill/>
          </a:ln>
        </p:spPr>
      </p:pic>
      <p:sp>
        <p:nvSpPr>
          <p:cNvPr id="177" name="TextShape 2"/>
          <p:cNvSpPr txBox="1"/>
          <p:nvPr/>
        </p:nvSpPr>
        <p:spPr>
          <a:xfrm>
            <a:off x="0" y="2251080"/>
            <a:ext cx="6457680" cy="23889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lIns="1080000" tIns="252000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900" b="0" strike="noStrike" spc="-1">
                <a:solidFill>
                  <a:srgbClr val="FFFFFF"/>
                </a:solidFill>
                <a:latin typeface="Baskerville"/>
                <a:ea typeface="Baskerville"/>
              </a:rPr>
              <a:t>Toward phylodynamic inference from Typewriter lineage recordings</a:t>
            </a:r>
            <a:endParaRPr lang="en-CH" sz="29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Picture 9"/>
          <p:cNvPicPr/>
          <p:nvPr/>
        </p:nvPicPr>
        <p:blipFill>
          <a:blip r:embed="rId4"/>
          <a:stretch/>
        </p:blipFill>
        <p:spPr>
          <a:xfrm>
            <a:off x="10200240" y="277560"/>
            <a:ext cx="1139400" cy="52092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1007640" y="3723480"/>
            <a:ext cx="4679640" cy="77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Antoine </a:t>
            </a:r>
            <a:r>
              <a:rPr lang="de-DE" sz="2200" b="0" strike="noStrike" spc="-1" dirty="0" err="1">
                <a:solidFill>
                  <a:srgbClr val="FFFFFF"/>
                </a:solidFill>
                <a:latin typeface="Baskerville"/>
                <a:ea typeface="Baskerville"/>
              </a:rPr>
              <a:t>Zwaans</a:t>
            </a: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 &amp; Sophie Seidel</a:t>
            </a:r>
            <a:endParaRPr lang="en-US" sz="2200" b="0" strike="noStrike" spc="-1" dirty="0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03/04/2023</a:t>
            </a:r>
            <a:endParaRPr lang="en-US" sz="2200" b="0" strike="noStrike" spc="-1" dirty="0"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Outline</a:t>
            </a:r>
            <a:r>
              <a:rPr lang="en-CH" sz="4400" b="0" strike="noStrike" spc="-1" dirty="0">
                <a:solidFill>
                  <a:srgbClr val="000000"/>
                </a:solidFill>
                <a:latin typeface="Calibri Light"/>
                <a:ea typeface="Baskerville"/>
              </a:rPr>
              <a:t>	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Model validation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endParaRPr lang="en-CH" sz="2800" spc="-1" dirty="0">
              <a:solidFill>
                <a:srgbClr val="000000"/>
              </a:solidFill>
              <a:latin typeface="Baskerville"/>
              <a:ea typeface="Baskerville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spc="-1" dirty="0">
                <a:solidFill>
                  <a:srgbClr val="000000"/>
                </a:solidFill>
                <a:latin typeface="Baskerville"/>
                <a:ea typeface="Baskerville"/>
              </a:rPr>
              <a:t>Runtime</a:t>
            </a:r>
            <a:endParaRPr lang="en-CH" sz="2800" spc="-1" dirty="0">
              <a:solidFill>
                <a:srgbClr val="000000"/>
              </a:solidFill>
              <a:latin typeface="Calibri"/>
              <a:ea typeface="Baskerville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CH" sz="2800" b="0" strike="noStrike" spc="-1" dirty="0">
              <a:solidFill>
                <a:srgbClr val="000000"/>
              </a:solidFill>
              <a:latin typeface="Calibri"/>
              <a:ea typeface="Baskervill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36A2DCD-A8CE-4C35-8C12-155633A68694}" type="slidenum"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Clock rate – editing speed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2" name="Content Placeholder 13"/>
          <p:cNvPicPr/>
          <p:nvPr/>
        </p:nvPicPr>
        <p:blipFill>
          <a:blip r:embed="rId2"/>
          <a:stretch/>
        </p:blipFill>
        <p:spPr>
          <a:xfrm>
            <a:off x="2740032" y="2987280"/>
            <a:ext cx="5181120" cy="103608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235CF89-5F8D-4070-80C8-6D790CEAA767}" type="slidenum">
              <a:t>3</a:t>
            </a:fld>
            <a:endParaRPr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0286C98-300E-AB49-B571-D8B93D01D2B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Insert probabilities – which insertion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6" name="Content Placeholder 13"/>
          <p:cNvPicPr/>
          <p:nvPr/>
        </p:nvPicPr>
        <p:blipFill>
          <a:blip r:embed="rId2"/>
          <a:stretch/>
        </p:blipFill>
        <p:spPr>
          <a:xfrm>
            <a:off x="2544960" y="2534160"/>
            <a:ext cx="5181120" cy="2690280"/>
          </a:xfrm>
          <a:prstGeom prst="rect">
            <a:avLst/>
          </a:prstGeom>
          <a:ln>
            <a:noFill/>
          </a:ln>
        </p:spPr>
      </p:pic>
      <p:pic>
        <p:nvPicPr>
          <p:cNvPr id="277" name="Picture 3"/>
          <p:cNvPicPr/>
          <p:nvPr/>
        </p:nvPicPr>
        <p:blipFill>
          <a:blip r:embed="rId3"/>
          <a:stretch/>
        </p:blipFill>
        <p:spPr>
          <a:xfrm>
            <a:off x="1000008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260CB0E-58FC-4B50-9E8D-CE71BC481125}" type="slidenum"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3989-4442-4946-A295-075038AC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Validation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B42F-4F45-AF4A-8F33-41BEEFDEE011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b="1" dirty="0">
                <a:latin typeface="Baskerville" panose="02020502070401020303" pitchFamily="18" charset="0"/>
                <a:ea typeface="Baskerville" panose="02020502070401020303" pitchFamily="18" charset="0"/>
              </a:rPr>
              <a:t>Clock rate </a:t>
            </a:r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(Cov=97%)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D2598-C59B-BB4D-843B-429821C62EAC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b="1" dirty="0">
                <a:latin typeface="Baskerville" panose="02020502070401020303" pitchFamily="18" charset="0"/>
                <a:ea typeface="Baskerville" panose="02020502070401020303" pitchFamily="18" charset="0"/>
              </a:rPr>
              <a:t>Insert probabilities </a:t>
            </a:r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(Cov=95%)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5FC0F9-4B50-D84A-A732-B14048C60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20" y="2325432"/>
            <a:ext cx="4318000" cy="431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7203C8-BC3A-0E4F-9DC4-A6772C9AA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00" y="2325432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0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CFEE54-87F1-3A43-BD50-7FEBAA68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2FEC26-3D67-B243-911C-C282B3D09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684"/>
          <a:stretch/>
        </p:blipFill>
        <p:spPr>
          <a:xfrm>
            <a:off x="271302" y="3624519"/>
            <a:ext cx="5699342" cy="323348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12EFE9-8B3A-FB4A-B76F-A3C2668739AE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F8AF8A-D5F0-224A-BD20-F764871961F4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719ED4-8492-3443-85FF-CE4A1C16F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08" r="2760"/>
          <a:stretch/>
        </p:blipFill>
        <p:spPr>
          <a:xfrm>
            <a:off x="834720" y="1825560"/>
            <a:ext cx="3869578" cy="140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8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4841CD-9634-A744-968B-3300F888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Thinking about tree space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E1C94F-F71F-1E42-A63E-5DEB3F4F76E9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5B3140-9138-1A49-A62A-F1D4F8BF9615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3DB2215-C434-124C-9076-4949C1292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8890" y="1987427"/>
            <a:ext cx="5927396" cy="4027226"/>
          </a:xfrm>
          <a:prstGeom prst="rect">
            <a:avLst/>
          </a:prstGeom>
        </p:spPr>
      </p:pic>
      <p:sp>
        <p:nvSpPr>
          <p:cNvPr id="15" name="Doughnut 14">
            <a:extLst>
              <a:ext uri="{FF2B5EF4-FFF2-40B4-BE49-F238E27FC236}">
                <a16:creationId xmlns:a16="http://schemas.microsoft.com/office/drawing/2014/main" id="{5A3B3A78-C4F2-564C-A11B-72A40E0B4D38}"/>
              </a:ext>
            </a:extLst>
          </p:cNvPr>
          <p:cNvSpPr/>
          <p:nvPr/>
        </p:nvSpPr>
        <p:spPr>
          <a:xfrm>
            <a:off x="7941501" y="2755726"/>
            <a:ext cx="1089765" cy="573066"/>
          </a:xfrm>
          <a:prstGeom prst="donut">
            <a:avLst>
              <a:gd name="adj" fmla="val 768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292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Questions / Discussion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C05FDC6-D252-4423-A1AC-ED6BDC4E6C2C}" type="slidenum">
              <a:t>8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791</TotalTime>
  <Words>94</Words>
  <Application>Microsoft Macintosh PowerPoint</Application>
  <PresentationFormat>Widescreen</PresentationFormat>
  <Paragraphs>26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Baskerville</vt:lpstr>
      <vt:lpstr>Calibri</vt:lpstr>
      <vt:lpstr>Calibri Light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Validation results</vt:lpstr>
      <vt:lpstr>Analysis of the HEK data</vt:lpstr>
      <vt:lpstr>Thinking about tree space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 phylodynamic inference from Typewriter lineage recordings</dc:title>
  <dc:subject/>
  <dc:creator>Sophie</dc:creator>
  <dc:description/>
  <cp:lastModifiedBy>Sophie</cp:lastModifiedBy>
  <cp:revision>26</cp:revision>
  <dcterms:created xsi:type="dcterms:W3CDTF">2022-09-07T07:32:56Z</dcterms:created>
  <dcterms:modified xsi:type="dcterms:W3CDTF">2023-04-03T12:35:20Z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7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30</vt:i4>
  </property>
</Properties>
</file>